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1" y="2130433"/>
            <a:ext cx="10363200" cy="14700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9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8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8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7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97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96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96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95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83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9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6" y="4406904"/>
            <a:ext cx="10363200" cy="136207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6" y="2906720"/>
            <a:ext cx="10363200" cy="1500189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94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988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4982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772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971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965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96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954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74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600199"/>
            <a:ext cx="5384800" cy="452596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199"/>
            <a:ext cx="5384800" cy="452596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1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9430" indent="0">
              <a:buNone/>
              <a:defRPr sz="2200" b="1"/>
            </a:lvl2pPr>
            <a:lvl3pPr marL="998861" indent="0">
              <a:buNone/>
              <a:defRPr sz="2100" b="1"/>
            </a:lvl3pPr>
            <a:lvl4pPr marL="1498290" indent="0">
              <a:buNone/>
              <a:defRPr sz="1800" b="1"/>
            </a:lvl4pPr>
            <a:lvl5pPr marL="1997723" indent="0">
              <a:buNone/>
              <a:defRPr sz="1800" b="1"/>
            </a:lvl5pPr>
            <a:lvl6pPr marL="2497151" indent="0">
              <a:buNone/>
              <a:defRPr sz="1800" b="1"/>
            </a:lvl6pPr>
            <a:lvl7pPr marL="2996584" indent="0">
              <a:buNone/>
              <a:defRPr sz="1800" b="1"/>
            </a:lvl7pPr>
            <a:lvl8pPr marL="3496014" indent="0">
              <a:buNone/>
              <a:defRPr sz="1800" b="1"/>
            </a:lvl8pPr>
            <a:lvl9pPr marL="3995445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80"/>
            <a:ext cx="5386917" cy="395128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1" y="1535115"/>
            <a:ext cx="5389033" cy="63976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9430" indent="0">
              <a:buNone/>
              <a:defRPr sz="2200" b="1"/>
            </a:lvl2pPr>
            <a:lvl3pPr marL="998861" indent="0">
              <a:buNone/>
              <a:defRPr sz="2100" b="1"/>
            </a:lvl3pPr>
            <a:lvl4pPr marL="1498290" indent="0">
              <a:buNone/>
              <a:defRPr sz="1800" b="1"/>
            </a:lvl4pPr>
            <a:lvl5pPr marL="1997723" indent="0">
              <a:buNone/>
              <a:defRPr sz="1800" b="1"/>
            </a:lvl5pPr>
            <a:lvl6pPr marL="2497151" indent="0">
              <a:buNone/>
              <a:defRPr sz="1800" b="1"/>
            </a:lvl6pPr>
            <a:lvl7pPr marL="2996584" indent="0">
              <a:buNone/>
              <a:defRPr sz="1800" b="1"/>
            </a:lvl7pPr>
            <a:lvl8pPr marL="3496014" indent="0">
              <a:buNone/>
              <a:defRPr sz="1800" b="1"/>
            </a:lvl8pPr>
            <a:lvl9pPr marL="3995445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1" y="2174880"/>
            <a:ext cx="5389033" cy="395128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78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3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3"/>
            <a:ext cx="4011085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2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9"/>
            <a:ext cx="4011085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430" indent="0">
              <a:buNone/>
              <a:defRPr sz="1300"/>
            </a:lvl2pPr>
            <a:lvl3pPr marL="998861" indent="0">
              <a:buNone/>
              <a:defRPr sz="1200"/>
            </a:lvl3pPr>
            <a:lvl4pPr marL="1498290" indent="0">
              <a:buNone/>
              <a:defRPr sz="900"/>
            </a:lvl4pPr>
            <a:lvl5pPr marL="1997723" indent="0">
              <a:buNone/>
              <a:defRPr sz="900"/>
            </a:lvl5pPr>
            <a:lvl6pPr marL="2497151" indent="0">
              <a:buNone/>
              <a:defRPr sz="900"/>
            </a:lvl6pPr>
            <a:lvl7pPr marL="2996584" indent="0">
              <a:buNone/>
              <a:defRPr sz="900"/>
            </a:lvl7pPr>
            <a:lvl8pPr marL="3496014" indent="0">
              <a:buNone/>
              <a:defRPr sz="900"/>
            </a:lvl8pPr>
            <a:lvl9pPr marL="39954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7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2"/>
            <a:ext cx="7315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499430" indent="0">
              <a:buNone/>
              <a:defRPr sz="3100"/>
            </a:lvl2pPr>
            <a:lvl3pPr marL="998861" indent="0">
              <a:buNone/>
              <a:defRPr sz="2700"/>
            </a:lvl3pPr>
            <a:lvl4pPr marL="1498290" indent="0">
              <a:buNone/>
              <a:defRPr sz="2200"/>
            </a:lvl4pPr>
            <a:lvl5pPr marL="1997723" indent="0">
              <a:buNone/>
              <a:defRPr sz="2200"/>
            </a:lvl5pPr>
            <a:lvl6pPr marL="2497151" indent="0">
              <a:buNone/>
              <a:defRPr sz="2200"/>
            </a:lvl6pPr>
            <a:lvl7pPr marL="2996584" indent="0">
              <a:buNone/>
              <a:defRPr sz="2200"/>
            </a:lvl7pPr>
            <a:lvl8pPr marL="3496014" indent="0">
              <a:buNone/>
              <a:defRPr sz="2200"/>
            </a:lvl8pPr>
            <a:lvl9pPr marL="3995445" indent="0">
              <a:buNone/>
              <a:defRPr sz="22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99430" indent="0">
              <a:buNone/>
              <a:defRPr sz="1300"/>
            </a:lvl2pPr>
            <a:lvl3pPr marL="998861" indent="0">
              <a:buNone/>
              <a:defRPr sz="1200"/>
            </a:lvl3pPr>
            <a:lvl4pPr marL="1498290" indent="0">
              <a:buNone/>
              <a:defRPr sz="900"/>
            </a:lvl4pPr>
            <a:lvl5pPr marL="1997723" indent="0">
              <a:buNone/>
              <a:defRPr sz="900"/>
            </a:lvl5pPr>
            <a:lvl6pPr marL="2497151" indent="0">
              <a:buNone/>
              <a:defRPr sz="900"/>
            </a:lvl6pPr>
            <a:lvl7pPr marL="2996584" indent="0">
              <a:buNone/>
              <a:defRPr sz="900"/>
            </a:lvl7pPr>
            <a:lvl8pPr marL="3496014" indent="0">
              <a:buNone/>
              <a:defRPr sz="900"/>
            </a:lvl8pPr>
            <a:lvl9pPr marL="39954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33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66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8"/>
            <a:ext cx="2743200" cy="585152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4648"/>
            <a:ext cx="8026400" cy="585152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17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1" y="2130433"/>
            <a:ext cx="10363200" cy="14700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9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8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8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7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97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96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96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95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950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8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6" y="4406904"/>
            <a:ext cx="10363200" cy="136207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6" y="2906720"/>
            <a:ext cx="10363200" cy="1500189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94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988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4982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772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971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965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96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954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46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600199"/>
            <a:ext cx="5384800" cy="452596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199"/>
            <a:ext cx="5384800" cy="4525966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46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9430" indent="0">
              <a:buNone/>
              <a:defRPr sz="2200" b="1"/>
            </a:lvl2pPr>
            <a:lvl3pPr marL="998861" indent="0">
              <a:buNone/>
              <a:defRPr sz="2100" b="1"/>
            </a:lvl3pPr>
            <a:lvl4pPr marL="1498290" indent="0">
              <a:buNone/>
              <a:defRPr sz="1800" b="1"/>
            </a:lvl4pPr>
            <a:lvl5pPr marL="1997723" indent="0">
              <a:buNone/>
              <a:defRPr sz="1800" b="1"/>
            </a:lvl5pPr>
            <a:lvl6pPr marL="2497151" indent="0">
              <a:buNone/>
              <a:defRPr sz="1800" b="1"/>
            </a:lvl6pPr>
            <a:lvl7pPr marL="2996584" indent="0">
              <a:buNone/>
              <a:defRPr sz="1800" b="1"/>
            </a:lvl7pPr>
            <a:lvl8pPr marL="3496014" indent="0">
              <a:buNone/>
              <a:defRPr sz="1800" b="1"/>
            </a:lvl8pPr>
            <a:lvl9pPr marL="3995445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80"/>
            <a:ext cx="5386917" cy="395128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1" y="1535115"/>
            <a:ext cx="5389033" cy="639766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499430" indent="0">
              <a:buNone/>
              <a:defRPr sz="2200" b="1"/>
            </a:lvl2pPr>
            <a:lvl3pPr marL="998861" indent="0">
              <a:buNone/>
              <a:defRPr sz="2100" b="1"/>
            </a:lvl3pPr>
            <a:lvl4pPr marL="1498290" indent="0">
              <a:buNone/>
              <a:defRPr sz="1800" b="1"/>
            </a:lvl4pPr>
            <a:lvl5pPr marL="1997723" indent="0">
              <a:buNone/>
              <a:defRPr sz="1800" b="1"/>
            </a:lvl5pPr>
            <a:lvl6pPr marL="2497151" indent="0">
              <a:buNone/>
              <a:defRPr sz="1800" b="1"/>
            </a:lvl6pPr>
            <a:lvl7pPr marL="2996584" indent="0">
              <a:buNone/>
              <a:defRPr sz="1800" b="1"/>
            </a:lvl7pPr>
            <a:lvl8pPr marL="3496014" indent="0">
              <a:buNone/>
              <a:defRPr sz="1800" b="1"/>
            </a:lvl8pPr>
            <a:lvl9pPr marL="3995445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1" y="2174880"/>
            <a:ext cx="5389033" cy="395128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07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23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7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3"/>
            <a:ext cx="4011085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2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9"/>
            <a:ext cx="4011085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430" indent="0">
              <a:buNone/>
              <a:defRPr sz="1300"/>
            </a:lvl2pPr>
            <a:lvl3pPr marL="998861" indent="0">
              <a:buNone/>
              <a:defRPr sz="1200"/>
            </a:lvl3pPr>
            <a:lvl4pPr marL="1498290" indent="0">
              <a:buNone/>
              <a:defRPr sz="900"/>
            </a:lvl4pPr>
            <a:lvl5pPr marL="1997723" indent="0">
              <a:buNone/>
              <a:defRPr sz="900"/>
            </a:lvl5pPr>
            <a:lvl6pPr marL="2497151" indent="0">
              <a:buNone/>
              <a:defRPr sz="900"/>
            </a:lvl6pPr>
            <a:lvl7pPr marL="2996584" indent="0">
              <a:buNone/>
              <a:defRPr sz="900"/>
            </a:lvl7pPr>
            <a:lvl8pPr marL="3496014" indent="0">
              <a:buNone/>
              <a:defRPr sz="900"/>
            </a:lvl8pPr>
            <a:lvl9pPr marL="39954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076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7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2"/>
            <a:ext cx="7315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499430" indent="0">
              <a:buNone/>
              <a:defRPr sz="3100"/>
            </a:lvl2pPr>
            <a:lvl3pPr marL="998861" indent="0">
              <a:buNone/>
              <a:defRPr sz="2700"/>
            </a:lvl3pPr>
            <a:lvl4pPr marL="1498290" indent="0">
              <a:buNone/>
              <a:defRPr sz="2200"/>
            </a:lvl4pPr>
            <a:lvl5pPr marL="1997723" indent="0">
              <a:buNone/>
              <a:defRPr sz="2200"/>
            </a:lvl5pPr>
            <a:lvl6pPr marL="2497151" indent="0">
              <a:buNone/>
              <a:defRPr sz="2200"/>
            </a:lvl6pPr>
            <a:lvl7pPr marL="2996584" indent="0">
              <a:buNone/>
              <a:defRPr sz="2200"/>
            </a:lvl7pPr>
            <a:lvl8pPr marL="3496014" indent="0">
              <a:buNone/>
              <a:defRPr sz="2200"/>
            </a:lvl8pPr>
            <a:lvl9pPr marL="3995445" indent="0">
              <a:buNone/>
              <a:defRPr sz="22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99430" indent="0">
              <a:buNone/>
              <a:defRPr sz="1300"/>
            </a:lvl2pPr>
            <a:lvl3pPr marL="998861" indent="0">
              <a:buNone/>
              <a:defRPr sz="1200"/>
            </a:lvl3pPr>
            <a:lvl4pPr marL="1498290" indent="0">
              <a:buNone/>
              <a:defRPr sz="900"/>
            </a:lvl4pPr>
            <a:lvl5pPr marL="1997723" indent="0">
              <a:buNone/>
              <a:defRPr sz="900"/>
            </a:lvl5pPr>
            <a:lvl6pPr marL="2497151" indent="0">
              <a:buNone/>
              <a:defRPr sz="900"/>
            </a:lvl6pPr>
            <a:lvl7pPr marL="2996584" indent="0">
              <a:buNone/>
              <a:defRPr sz="900"/>
            </a:lvl7pPr>
            <a:lvl8pPr marL="3496014" indent="0">
              <a:buNone/>
              <a:defRPr sz="900"/>
            </a:lvl8pPr>
            <a:lvl9pPr marL="399544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43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1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8"/>
            <a:ext cx="2743200" cy="585152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4648"/>
            <a:ext cx="8026400" cy="585152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274636"/>
            <a:ext cx="10972800" cy="1143000"/>
          </a:xfrm>
          <a:prstGeom prst="rect">
            <a:avLst/>
          </a:prstGeom>
        </p:spPr>
        <p:txBody>
          <a:bodyPr vert="horz" lIns="99906" tIns="49953" rIns="99906" bIns="499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1" y="1600199"/>
            <a:ext cx="10972800" cy="4525966"/>
          </a:xfrm>
          <a:prstGeom prst="rect">
            <a:avLst/>
          </a:prstGeom>
        </p:spPr>
        <p:txBody>
          <a:bodyPr vert="horz" lIns="99906" tIns="49953" rIns="99906" bIns="499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1" y="6356361"/>
            <a:ext cx="2844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1" y="6356361"/>
            <a:ext cx="3860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1" y="6356361"/>
            <a:ext cx="2844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2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9886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4574" indent="-374574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11575" indent="-312145" algn="l" defTabSz="998861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48577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48007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7438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6868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46301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45729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45161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943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8861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29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97723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151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96584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014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95445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274636"/>
            <a:ext cx="10972800" cy="1143000"/>
          </a:xfrm>
          <a:prstGeom prst="rect">
            <a:avLst/>
          </a:prstGeom>
        </p:spPr>
        <p:txBody>
          <a:bodyPr vert="horz" lIns="99906" tIns="49953" rIns="99906" bIns="499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1" y="1600199"/>
            <a:ext cx="10972800" cy="4525966"/>
          </a:xfrm>
          <a:prstGeom prst="rect">
            <a:avLst/>
          </a:prstGeom>
        </p:spPr>
        <p:txBody>
          <a:bodyPr vert="horz" lIns="99906" tIns="49953" rIns="99906" bIns="499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1" y="6356361"/>
            <a:ext cx="2844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49A9E-2E6B-438A-9DBC-88B1A65CFEE0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1" y="6356361"/>
            <a:ext cx="3860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1" y="6356361"/>
            <a:ext cx="2844800" cy="365122"/>
          </a:xfrm>
          <a:prstGeom prst="rect">
            <a:avLst/>
          </a:prstGeom>
        </p:spPr>
        <p:txBody>
          <a:bodyPr vert="horz" lIns="99906" tIns="49953" rIns="99906" bIns="4995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B137-8DF0-437E-9D12-1B74C1D1668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6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9886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4574" indent="-374574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11575" indent="-312145" algn="l" defTabSz="998861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48577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48007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7438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6868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46301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45729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45161" indent="-249716" algn="l" defTabSz="9988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943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8861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290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97723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151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96584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014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95445" algn="l" defTabSz="99886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>
                <a:solidFill>
                  <a:prstClr val="black"/>
                </a:solidFill>
              </a:rPr>
              <a:t>Near </a:t>
            </a:r>
            <a:r>
              <a:rPr lang="en-US" altLang="zh-TW" sz="4800" dirty="0" err="1">
                <a:solidFill>
                  <a:prstClr val="black"/>
                </a:solidFill>
              </a:rPr>
              <a:t>Hagge</a:t>
            </a:r>
            <a:r>
              <a:rPr lang="en-US" altLang="zh-TW" sz="4800" dirty="0">
                <a:solidFill>
                  <a:prstClr val="black"/>
                </a:solidFill>
              </a:rPr>
              <a:t> </a:t>
            </a:r>
            <a:r>
              <a:rPr lang="en-US" altLang="zh-TW" sz="4800" dirty="0" smtClean="0">
                <a:solidFill>
                  <a:prstClr val="black"/>
                </a:solidFill>
              </a:rPr>
              <a:t>circle</a:t>
            </a:r>
            <a:r>
              <a:rPr lang="zh-TW" altLang="en-US" sz="4800" dirty="0" smtClean="0">
                <a:solidFill>
                  <a:prstClr val="black"/>
                </a:solidFill>
              </a:rPr>
              <a:t> </a:t>
            </a:r>
            <a:r>
              <a:rPr lang="zh-TW" altLang="zh-TW" sz="4800" dirty="0" smtClean="0">
                <a:solidFill>
                  <a:prstClr val="black"/>
                </a:solidFill>
              </a:rPr>
              <a:t>相關</a:t>
            </a:r>
            <a:r>
              <a:rPr lang="zh-TW" altLang="zh-TW" sz="4800" dirty="0">
                <a:solidFill>
                  <a:prstClr val="black"/>
                </a:solidFill>
              </a:rPr>
              <a:t>性質之研究 </a:t>
            </a:r>
            <a:endParaRPr lang="zh-TW" altLang="en-US" sz="280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98861">
              <a:lnSpc>
                <a:spcPct val="100000"/>
              </a:lnSpc>
              <a:spcBef>
                <a:spcPct val="20000"/>
              </a:spcBef>
            </a:pPr>
            <a:r>
              <a:rPr kumimoji="1" lang="zh-TW" altLang="en-US" dirty="0" smtClean="0">
                <a:solidFill>
                  <a:prstClr val="black"/>
                </a:solidFill>
              </a:rPr>
              <a:t>指導</a:t>
            </a:r>
            <a:r>
              <a:rPr kumimoji="1" lang="zh-TW" altLang="en-US" dirty="0">
                <a:solidFill>
                  <a:prstClr val="black"/>
                </a:solidFill>
              </a:rPr>
              <a:t>老師：</a:t>
            </a:r>
            <a:r>
              <a:rPr kumimoji="1" lang="zh-TW" altLang="en-US" dirty="0" smtClean="0">
                <a:solidFill>
                  <a:prstClr val="black"/>
                </a:solidFill>
              </a:rPr>
              <a:t>尤貴弘老師</a:t>
            </a:r>
            <a:endParaRPr kumimoji="1" lang="en-US" altLang="zh-TW" dirty="0" smtClean="0">
              <a:solidFill>
                <a:prstClr val="black"/>
              </a:solidFill>
            </a:endParaRPr>
          </a:p>
          <a:p>
            <a:pPr defTabSz="998861">
              <a:lnSpc>
                <a:spcPct val="100000"/>
              </a:lnSpc>
              <a:spcBef>
                <a:spcPct val="20000"/>
              </a:spcBef>
            </a:pPr>
            <a:r>
              <a:rPr kumimoji="1" lang="en-US" altLang="zh-TW" dirty="0" smtClean="0">
                <a:solidFill>
                  <a:prstClr val="black"/>
                </a:solidFill>
              </a:rPr>
              <a:t>227 16 </a:t>
            </a:r>
            <a:r>
              <a:rPr kumimoji="1" lang="zh-TW" altLang="en-US" dirty="0" smtClean="0">
                <a:solidFill>
                  <a:prstClr val="black"/>
                </a:solidFill>
              </a:rPr>
              <a:t>張</a:t>
            </a:r>
            <a:r>
              <a:rPr kumimoji="1" lang="zh-TW" altLang="en-US" dirty="0">
                <a:solidFill>
                  <a:prstClr val="black"/>
                </a:solidFill>
              </a:rPr>
              <a:t>修展</a:t>
            </a:r>
          </a:p>
        </p:txBody>
      </p:sp>
    </p:spTree>
    <p:extLst>
      <p:ext uri="{BB962C8B-B14F-4D97-AF65-F5344CB8AC3E}">
        <p14:creationId xmlns:p14="http://schemas.microsoft.com/office/powerpoint/2010/main" val="206121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AE9C6C-17FD-D540-8C02-76CF08AAE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365125"/>
            <a:ext cx="9353550" cy="1325563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艾可爾斯定理推廣</a:t>
            </a:r>
            <a:r>
              <a:rPr lang="en-US" altLang="zh-TW" b="1" dirty="0"/>
              <a:t>(</a:t>
            </a:r>
            <a:r>
              <a:rPr lang="en" altLang="zh-TW" dirty="0">
                <a:latin typeface="Arial Rounded MT Bold" panose="020F0704030504030204" pitchFamily="34" charset="0"/>
              </a:rPr>
              <a:t>Echols’ theorem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C268C21-C7D8-CD4F-8073-BFEB15FE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" y="0"/>
            <a:ext cx="12182931" cy="6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B8AA014A-A234-F942-81AB-0F6F7A0A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2445" cy="6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BD8618D-A57B-A743-A127-F2438E70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76"/>
            <a:ext cx="12192000" cy="60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A45FB2F-8708-FC4C-A8CF-D4FE53D5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262" y="365125"/>
            <a:ext cx="9253537" cy="1325563"/>
          </a:xfrm>
        </p:spPr>
        <p:txBody>
          <a:bodyPr/>
          <a:lstStyle/>
          <a:p>
            <a:r>
              <a:rPr lang="zh-TW" altLang="en-US" b="1" dirty="0"/>
              <a:t>龐色列點</a:t>
            </a:r>
            <a:r>
              <a:rPr lang="en" altLang="zh-TW" dirty="0"/>
              <a:t>Poncelet Point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0F1DA68B-6F5C-4342-B63C-E0A56D6F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" y="0"/>
            <a:ext cx="12183210" cy="6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DFBD3F9-2F26-5849-9280-722C6FE2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395486C-0CB8-D245-A6E4-BF375BB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7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A71787F-992E-F747-852A-1B154F8D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377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9ECFD7B-CFEC-2C43-8168-7B593C65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33487AD-0F70-E64F-AA14-6BBF85E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2" y="365125"/>
            <a:ext cx="9310687" cy="1325563"/>
          </a:xfrm>
        </p:spPr>
        <p:txBody>
          <a:bodyPr/>
          <a:lstStyle/>
          <a:p>
            <a:r>
              <a:rPr kumimoji="1" lang="zh-CN" altLang="en-US" b="1" dirty="0"/>
              <a:t>引理</a:t>
            </a:r>
            <a:r>
              <a:rPr kumimoji="1" lang="en-US" altLang="zh-CN" b="1" dirty="0"/>
              <a:t>1</a:t>
            </a:r>
            <a:endParaRPr kumimoji="1"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B0E28458-BE3E-6545-9EAD-E48F5A1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213" y="0"/>
            <a:ext cx="12224213" cy="60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5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D1D4FDF-0561-0D45-A046-047A12D7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018BBD-4160-5C4C-950F-F0C9EE1B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365125"/>
            <a:ext cx="9239250" cy="1325563"/>
          </a:xfrm>
        </p:spPr>
        <p:txBody>
          <a:bodyPr/>
          <a:lstStyle/>
          <a:p>
            <a:r>
              <a:rPr lang="zh-TW" altLang="en-US" b="1" dirty="0"/>
              <a:t>原始問題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42641E1-D2B6-3A49-9FB4-C9D5F5C9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4294" cy="6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737EDC0-4071-5045-A506-C00D1CF3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2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0741AC4-F01D-B744-ACAC-A5B9CE8C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87C0BF2-8E7D-C840-923F-685D97F5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3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8893457-125C-8D4C-9D3C-C78C893B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4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4CF8E5-412C-C448-85CC-F2EDB05C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3C7C704-7342-0E41-85DF-7B590114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4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9E38345-A11D-DC42-9C9E-508A5119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9576"/>
          </a:xfrm>
          <a:prstGeom prst="rect">
            <a:avLst/>
          </a:prstGeom>
        </p:spPr>
      </p:pic>
      <p:sp>
        <p:nvSpPr>
          <p:cNvPr id="7" name="甜甜圈 6">
            <a:extLst>
              <a:ext uri="{FF2B5EF4-FFF2-40B4-BE49-F238E27FC236}">
                <a16:creationId xmlns:a16="http://schemas.microsoft.com/office/drawing/2014/main" xmlns="" id="{68E9C945-0EDF-8240-98A9-EB2E1069F146}"/>
              </a:ext>
            </a:extLst>
          </p:cNvPr>
          <p:cNvSpPr/>
          <p:nvPr/>
        </p:nvSpPr>
        <p:spPr>
          <a:xfrm>
            <a:off x="6212132" y="4019797"/>
            <a:ext cx="613558" cy="613558"/>
          </a:xfrm>
          <a:prstGeom prst="donut">
            <a:avLst>
              <a:gd name="adj" fmla="val 146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5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DA7579CC-B22E-034D-AD6B-28D4E672CAE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54944" y="1517650"/>
                <a:ext cx="10515600" cy="4856163"/>
              </a:xfrm>
            </p:spPr>
            <p:txBody>
              <a:bodyPr>
                <a:no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TW" altLang="en-US" sz="2600" dirty="0"/>
                  <a:t>取</a:t>
                </a:r>
                <a:r>
                  <a:rPr lang="en" altLang="zh-TW" sz="2600" dirty="0"/>
                  <a:t>P </a:t>
                </a:r>
                <a:r>
                  <a:rPr lang="zh-TW" altLang="en-US" sz="2600" dirty="0"/>
                  <a:t>為</a:t>
                </a:r>
                <a:r>
                  <a:rPr lang="el-GR" altLang="zh-TW" sz="2600" dirty="0"/>
                  <a:t>Δ</a:t>
                </a:r>
                <a:r>
                  <a:rPr lang="en" altLang="zh-TW" sz="2600" dirty="0"/>
                  <a:t>ABC </a:t>
                </a:r>
                <a:r>
                  <a:rPr lang="zh-TW" altLang="en-US" sz="2600" dirty="0"/>
                  <a:t>垂心</a:t>
                </a:r>
                <a:r>
                  <a:rPr lang="en" altLang="zh-TW" sz="2600" dirty="0"/>
                  <a:t>H</a:t>
                </a:r>
                <a:r>
                  <a:rPr lang="zh-TW" altLang="en" sz="2600" dirty="0"/>
                  <a:t>，</a:t>
                </a:r>
                <a:r>
                  <a:rPr lang="zh-TW" altLang="en-US" sz="2600" dirty="0"/>
                  <a:t>則</a:t>
                </a:r>
                <a:r>
                  <a:rPr lang="en" altLang="zh-TW" sz="2600" dirty="0"/>
                  <a:t>Q </a:t>
                </a:r>
                <a:r>
                  <a:rPr lang="zh-TW" altLang="en-US" sz="2600" dirty="0"/>
                  <a:t>任意點皆成立，且</a:t>
                </a:r>
                <a:r>
                  <a:rPr lang="en" altLang="zh-TW" sz="2600" dirty="0"/>
                  <a:t>O[H,Q] = Q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TW" altLang="en-US" sz="2600" dirty="0"/>
                  <a:t>取</a:t>
                </a:r>
                <a:r>
                  <a:rPr lang="en" altLang="zh-TW" sz="2600" dirty="0"/>
                  <a:t>P </a:t>
                </a:r>
                <a:r>
                  <a:rPr lang="zh-TW" altLang="en-US" sz="2600" dirty="0"/>
                  <a:t>為</a:t>
                </a:r>
                <a:r>
                  <a:rPr lang="el-GR" altLang="zh-TW" sz="2600" dirty="0"/>
                  <a:t>Δ</a:t>
                </a:r>
                <a:r>
                  <a:rPr lang="en" altLang="zh-TW" sz="2600" dirty="0"/>
                  <a:t>ABC </a:t>
                </a:r>
                <a:r>
                  <a:rPr lang="zh-TW" altLang="en-US" sz="2600" dirty="0"/>
                  <a:t>外心</a:t>
                </a:r>
                <a:r>
                  <a:rPr lang="en" altLang="zh-TW" sz="2600" dirty="0"/>
                  <a:t>O</a:t>
                </a:r>
                <a:r>
                  <a:rPr lang="zh-TW" altLang="en" sz="2600" dirty="0"/>
                  <a:t>，</a:t>
                </a:r>
                <a:r>
                  <a:rPr lang="zh-TW" altLang="en-US" sz="2600" dirty="0"/>
                  <a:t>則</a:t>
                </a:r>
                <a:r>
                  <a:rPr lang="en" altLang="zh-TW" sz="2600" dirty="0"/>
                  <a:t>Q </a:t>
                </a:r>
                <a:r>
                  <a:rPr lang="zh-TW" altLang="en-US" sz="2600" dirty="0"/>
                  <a:t>任意點皆成立，且</a:t>
                </a:r>
                <a:r>
                  <a:rPr lang="en" altLang="zh-TW" sz="2600" dirty="0"/>
                  <a:t>O[O,Q] </a:t>
                </a:r>
                <a:r>
                  <a:rPr lang="zh-TW" altLang="en-US" sz="2600" dirty="0"/>
                  <a:t>為</a:t>
                </a:r>
                <a:r>
                  <a:rPr lang="en" altLang="zh-TW" sz="2600" dirty="0"/>
                  <a:t>De </a:t>
                </a:r>
                <a:r>
                  <a:rPr lang="zh-TW" altLang="en-US" sz="2600" dirty="0"/>
                  <a:t>對</a:t>
                </a:r>
                <a:r>
                  <a:rPr lang="en" altLang="zh-TW" sz="2600" dirty="0"/>
                  <a:t>QO </a:t>
                </a:r>
                <a:r>
                  <a:rPr lang="zh-TW" altLang="en-US" sz="2600" dirty="0"/>
                  <a:t>中點的對稱點</a:t>
                </a:r>
                <a:r>
                  <a:rPr lang="en-US" altLang="zh-TW" sz="2600" dirty="0"/>
                  <a:t>(</a:t>
                </a:r>
                <a:r>
                  <a:rPr lang="en" altLang="zh-TW" sz="2600" dirty="0"/>
                  <a:t>De </a:t>
                </a:r>
                <a:r>
                  <a:rPr lang="zh-TW" altLang="en-US" sz="2600" dirty="0"/>
                  <a:t>為</a:t>
                </a:r>
                <a:r>
                  <a:rPr lang="en" altLang="zh-TW" sz="2600" dirty="0"/>
                  <a:t>H </a:t>
                </a:r>
                <a:r>
                  <a:rPr lang="zh-TW" altLang="en-US" sz="2600" dirty="0"/>
                  <a:t>對</a:t>
                </a:r>
                <a:r>
                  <a:rPr lang="en" altLang="zh-TW" sz="2600" dirty="0"/>
                  <a:t>O </a:t>
                </a:r>
                <a:r>
                  <a:rPr lang="zh-TW" altLang="en-US" sz="2600" dirty="0"/>
                  <a:t>對稱點</a:t>
                </a:r>
                <a:r>
                  <a:rPr lang="en-US" altLang="zh-TW" sz="2600" dirty="0"/>
                  <a:t>)</a:t>
                </a:r>
                <a:endParaRPr lang="zh-TW" altLang="en-US" sz="2600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TW" altLang="en-US" sz="2600" dirty="0"/>
                  <a:t>取</a:t>
                </a:r>
                <a:r>
                  <a:rPr lang="en" altLang="zh-TW" sz="2600" dirty="0"/>
                  <a:t>P </a:t>
                </a:r>
                <a:r>
                  <a:rPr lang="zh-TW" altLang="en-US" sz="2600" dirty="0"/>
                  <a:t>為</a:t>
                </a:r>
                <a:r>
                  <a:rPr lang="el-GR" altLang="zh-TW" sz="2600" dirty="0"/>
                  <a:t>Δ</a:t>
                </a:r>
                <a:r>
                  <a:rPr lang="en" altLang="zh-TW" sz="2600" dirty="0"/>
                  <a:t>ABC </a:t>
                </a:r>
                <a:r>
                  <a:rPr lang="zh-TW" altLang="en-US" sz="2600" dirty="0"/>
                  <a:t>外接圓上一點，則</a:t>
                </a:r>
                <a:r>
                  <a:rPr lang="en" altLang="zh-TW" sz="2600" dirty="0"/>
                  <a:t>Q </a:t>
                </a:r>
                <a:r>
                  <a:rPr lang="zh-TW" altLang="en-US" sz="2600" dirty="0"/>
                  <a:t>成立的軌跡為</a:t>
                </a:r>
                <a:r>
                  <a:rPr lang="en-US" altLang="zh-TW" sz="2600" i="1" dirty="0"/>
                  <a:t>(ABCPH)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⃡"/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𝑂𝑃</m:t>
                        </m:r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TW" sz="2600" i="1" dirty="0"/>
                  <a:t>(P’</a:t>
                </a:r>
                <a:r>
                  <a:rPr lang="zh-TW" altLang="zh-TW" sz="2600" dirty="0"/>
                  <a:t>為</a:t>
                </a:r>
                <a:r>
                  <a:rPr lang="en-US" altLang="zh-TW" sz="2600" i="1" dirty="0"/>
                  <a:t>P</a:t>
                </a:r>
                <a:r>
                  <a:rPr lang="zh-TW" altLang="zh-TW" sz="2600" dirty="0"/>
                  <a:t>的等角共軛點</a:t>
                </a:r>
                <a:r>
                  <a:rPr lang="en-US" altLang="zh-TW" sz="2600" dirty="0"/>
                  <a:t>)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TW" altLang="en-US" sz="2600" dirty="0"/>
                  <a:t>取</a:t>
                </a:r>
                <a:r>
                  <a:rPr lang="en" altLang="zh-TW" sz="2600" dirty="0"/>
                  <a:t>Q </a:t>
                </a:r>
                <a:r>
                  <a:rPr lang="zh-TW" altLang="en-US" sz="2600" dirty="0"/>
                  <a:t>為</a:t>
                </a:r>
                <a:r>
                  <a:rPr lang="el-GR" altLang="zh-TW" sz="2600" dirty="0"/>
                  <a:t>Δ</a:t>
                </a:r>
                <a:r>
                  <a:rPr lang="en" altLang="zh-TW" sz="2600" dirty="0"/>
                  <a:t>ABC </a:t>
                </a:r>
                <a:r>
                  <a:rPr lang="zh-TW" altLang="en-US" sz="2600" dirty="0"/>
                  <a:t>外心</a:t>
                </a:r>
                <a:r>
                  <a:rPr lang="en" altLang="zh-TW" sz="2600" dirty="0"/>
                  <a:t>O</a:t>
                </a:r>
                <a:r>
                  <a:rPr lang="zh-TW" altLang="en" sz="2600" dirty="0"/>
                  <a:t>，</a:t>
                </a:r>
                <a:r>
                  <a:rPr lang="zh-TW" altLang="en-US" sz="2600" dirty="0"/>
                  <a:t>則</a:t>
                </a:r>
                <a:r>
                  <a:rPr lang="en" altLang="zh-TW" sz="2600" dirty="0"/>
                  <a:t>P </a:t>
                </a:r>
                <a:r>
                  <a:rPr lang="zh-TW" altLang="en-US" sz="2600" dirty="0"/>
                  <a:t>任意點皆成立，且</a:t>
                </a:r>
                <a:r>
                  <a:rPr lang="en" altLang="zh-TW" sz="2600" dirty="0"/>
                  <a:t>O[P,O] </a:t>
                </a:r>
                <a:r>
                  <a:rPr lang="zh-TW" altLang="en-US" sz="2600" dirty="0"/>
                  <a:t>為</a:t>
                </a:r>
                <a:r>
                  <a:rPr lang="en" altLang="zh-TW" sz="2600" dirty="0"/>
                  <a:t>P </a:t>
                </a:r>
                <a:r>
                  <a:rPr lang="zh-TW" altLang="en-US" sz="2600" dirty="0"/>
                  <a:t>對</a:t>
                </a:r>
                <a:r>
                  <a:rPr lang="el-GR" altLang="zh-TW" sz="2600" dirty="0"/>
                  <a:t>Δ</a:t>
                </a:r>
                <a:r>
                  <a:rPr lang="en" altLang="zh-TW" sz="2600" dirty="0"/>
                  <a:t>ABC</a:t>
                </a:r>
                <a:r>
                  <a:rPr lang="zh-TW" altLang="en-US" sz="2600" dirty="0"/>
                  <a:t>九點圓心</a:t>
                </a:r>
                <a:r>
                  <a:rPr lang="en" altLang="zh-TW" sz="2600" dirty="0"/>
                  <a:t>N </a:t>
                </a:r>
                <a:r>
                  <a:rPr lang="zh-TW" altLang="en-US" sz="2600" dirty="0"/>
                  <a:t>對稱點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TW" altLang="en-US" sz="2600" dirty="0"/>
                  <a:t>取</a:t>
                </a:r>
                <a:r>
                  <a:rPr lang="en" altLang="zh-TW" sz="2600" dirty="0"/>
                  <a:t>P,Q </a:t>
                </a:r>
                <a:r>
                  <a:rPr lang="zh-TW" altLang="en-US" sz="2600" dirty="0"/>
                  <a:t>為同一點必成立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zh-TW" altLang="en-US" sz="2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7579CC-B22E-034D-AD6B-28D4E672C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54944" y="1517650"/>
                <a:ext cx="10515600" cy="4856163"/>
              </a:xfrm>
              <a:blipFill rotWithShape="0">
                <a:blip r:embed="rId3"/>
                <a:stretch>
                  <a:fillRect l="-986" t="-251" r="-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xmlns="" id="{D2B0E064-3B1C-C74E-AE19-F0C6CE02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88" y="365125"/>
            <a:ext cx="9282112" cy="1325563"/>
          </a:xfrm>
        </p:spPr>
        <p:txBody>
          <a:bodyPr/>
          <a:lstStyle/>
          <a:p>
            <a:r>
              <a:rPr lang="zh-TW" altLang="en-US" b="1" dirty="0"/>
              <a:t>研究結果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2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B980A8ED-7813-8B48-8FA9-0AF4F503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4294" cy="6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372CED7-19E3-5B49-BFEB-B22669AE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4294" cy="6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3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F86A849-ED5E-7649-A722-24473BF6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" y="0"/>
            <a:ext cx="12184294" cy="6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FBFAA45-F221-CB44-923A-F0EF2AFE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" y="0"/>
            <a:ext cx="12184294" cy="60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D0C433-74F9-B841-8CE1-9BA97969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2" y="365125"/>
            <a:ext cx="9310687" cy="1325563"/>
          </a:xfrm>
        </p:spPr>
        <p:txBody>
          <a:bodyPr/>
          <a:lstStyle/>
          <a:p>
            <a:r>
              <a:rPr lang="en" altLang="zh-TW" dirty="0"/>
              <a:t>Near </a:t>
            </a:r>
            <a:r>
              <a:rPr lang="en" altLang="zh-TW" dirty="0" err="1"/>
              <a:t>Hagge</a:t>
            </a:r>
            <a:r>
              <a:rPr lang="en" altLang="zh-TW" dirty="0"/>
              <a:t> circle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A0631720-71F1-1645-B6E4-698D065E4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40567" y="365125"/>
            <a:ext cx="6110865" cy="6338397"/>
          </a:xfrm>
        </p:spPr>
      </p:pic>
    </p:spTree>
    <p:extLst>
      <p:ext uri="{BB962C8B-B14F-4D97-AF65-F5344CB8AC3E}">
        <p14:creationId xmlns:p14="http://schemas.microsoft.com/office/powerpoint/2010/main" val="36555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99C628-EF3F-1B49-93A1-1AA78676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65125"/>
            <a:ext cx="9296400" cy="1325563"/>
          </a:xfrm>
        </p:spPr>
        <p:txBody>
          <a:bodyPr/>
          <a:lstStyle/>
          <a:p>
            <a:r>
              <a:rPr lang="zh-TW" altLang="en-US" b="1" dirty="0"/>
              <a:t>研究目的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3DFD324-E228-6242-9316-BEF4B9DB9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89999"/>
            <a:ext cx="10763992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給定不等腰三角形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ABC</a:t>
            </a:r>
            <a:r>
              <a:rPr lang="zh-TW" altLang="en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，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點對</a:t>
            </a:r>
            <a:r>
              <a:rPr lang="en-US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P,Q)</a:t>
            </a:r>
            <a:r>
              <a:rPr lang="zh-TW" altLang="en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，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滿足：</a:t>
            </a:r>
          </a:p>
          <a:p>
            <a:pPr marL="0" indent="0">
              <a:buNone/>
            </a:pP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P 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的圓西瓦三角形三頂點分別對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Q 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的佩多三角形三頂點做對稱後的三角形之外接圓通過三角形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ABC 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垂心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H</a:t>
            </a:r>
            <a:r>
              <a:rPr lang="zh-TW" altLang="en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，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且</a:t>
            </a:r>
            <a:r>
              <a:rPr lang="en" altLang="zh-TW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P,Q </a:t>
            </a:r>
            <a:r>
              <a:rPr lang="zh-TW" altLang="en-US" dirty="0">
                <a:latin typeface="Heiti TC Light" panose="02000000000000000000" pitchFamily="2" charset="-128"/>
                <a:ea typeface="Heiti TC Light" panose="02000000000000000000" pitchFamily="2" charset="-128"/>
              </a:rPr>
              <a:t>其中一點為定點，則另一點的軌跡為何？</a:t>
            </a:r>
          </a:p>
          <a:p>
            <a:endParaRPr kumimoji="1" lang="zh-TW" altLang="en-US" dirty="0"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98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B38D6E0A-12FC-DD44-B0C8-115E5C85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2445" cy="6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228</Words>
  <Application>Microsoft Office PowerPoint</Application>
  <PresentationFormat>寬螢幕</PresentationFormat>
  <Paragraphs>17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Heiti TC Light</vt:lpstr>
      <vt:lpstr>宋体</vt:lpstr>
      <vt:lpstr>新細明體</vt:lpstr>
      <vt:lpstr>Arial</vt:lpstr>
      <vt:lpstr>Arial Rounded MT Bold</vt:lpstr>
      <vt:lpstr>Calibri</vt:lpstr>
      <vt:lpstr>Calibri Light</vt:lpstr>
      <vt:lpstr>Cambria Math</vt:lpstr>
      <vt:lpstr>Office 佈景主題</vt:lpstr>
      <vt:lpstr>9_Office 佈景主題</vt:lpstr>
      <vt:lpstr>1_Office 佈景主題</vt:lpstr>
      <vt:lpstr>PowerPoint 簡報</vt:lpstr>
      <vt:lpstr>原始問題</vt:lpstr>
      <vt:lpstr>PowerPoint 簡報</vt:lpstr>
      <vt:lpstr>PowerPoint 簡報</vt:lpstr>
      <vt:lpstr>PowerPoint 簡報</vt:lpstr>
      <vt:lpstr>PowerPoint 簡報</vt:lpstr>
      <vt:lpstr>Near Hagge circle</vt:lpstr>
      <vt:lpstr>研究目的</vt:lpstr>
      <vt:lpstr>PowerPoint 簡報</vt:lpstr>
      <vt:lpstr>艾可爾斯定理推廣(Echols’ theorem)</vt:lpstr>
      <vt:lpstr>PowerPoint 簡報</vt:lpstr>
      <vt:lpstr>PowerPoint 簡報</vt:lpstr>
      <vt:lpstr>龐色列點Poncelet Point</vt:lpstr>
      <vt:lpstr>PowerPoint 簡報</vt:lpstr>
      <vt:lpstr>PowerPoint 簡報</vt:lpstr>
      <vt:lpstr>PowerPoint 簡報</vt:lpstr>
      <vt:lpstr>PowerPoint 簡報</vt:lpstr>
      <vt:lpstr>引理1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研究結果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19</cp:revision>
  <dcterms:created xsi:type="dcterms:W3CDTF">2020-06-15T08:06:40Z</dcterms:created>
  <dcterms:modified xsi:type="dcterms:W3CDTF">2020-06-15T08:25:15Z</dcterms:modified>
</cp:coreProperties>
</file>